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7" r:id="rId7"/>
    <p:sldId id="262" r:id="rId8"/>
    <p:sldId id="260" r:id="rId9"/>
    <p:sldId id="263" r:id="rId10"/>
    <p:sldId id="265" r:id="rId11"/>
    <p:sldId id="270" r:id="rId12"/>
    <p:sldId id="266" r:id="rId13"/>
    <p:sldId id="264" r:id="rId14"/>
    <p:sldId id="268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erová Klára" userId="1e9f9666-9909-47e0-91de-7aed4c32772c" providerId="ADAL" clId="{616AC6CD-5C87-4159-ACD1-684B7AFD6924}"/>
    <pc:docChg chg="modSld sldOrd">
      <pc:chgData name="Langerová Klára" userId="1e9f9666-9909-47e0-91de-7aed4c32772c" providerId="ADAL" clId="{616AC6CD-5C87-4159-ACD1-684B7AFD6924}" dt="2023-12-12T09:35:27.020" v="8"/>
      <pc:docMkLst>
        <pc:docMk/>
      </pc:docMkLst>
      <pc:sldChg chg="modSp mod">
        <pc:chgData name="Langerová Klára" userId="1e9f9666-9909-47e0-91de-7aed4c32772c" providerId="ADAL" clId="{616AC6CD-5C87-4159-ACD1-684B7AFD6924}" dt="2023-12-12T09:34:13.072" v="0" actId="20577"/>
        <pc:sldMkLst>
          <pc:docMk/>
          <pc:sldMk cId="1543500996" sldId="256"/>
        </pc:sldMkLst>
        <pc:spChg chg="mod">
          <ac:chgData name="Langerová Klára" userId="1e9f9666-9909-47e0-91de-7aed4c32772c" providerId="ADAL" clId="{616AC6CD-5C87-4159-ACD1-684B7AFD6924}" dt="2023-12-12T09:34:13.072" v="0" actId="20577"/>
          <ac:spMkLst>
            <pc:docMk/>
            <pc:sldMk cId="1543500996" sldId="256"/>
            <ac:spMk id="3" creationId="{7913533F-A84F-3FF4-0E57-C5632269A7B1}"/>
          </ac:spMkLst>
        </pc:spChg>
      </pc:sldChg>
      <pc:sldChg chg="ord">
        <pc:chgData name="Langerová Klára" userId="1e9f9666-9909-47e0-91de-7aed4c32772c" providerId="ADAL" clId="{616AC6CD-5C87-4159-ACD1-684B7AFD6924}" dt="2023-12-12T09:34:31.337" v="2"/>
        <pc:sldMkLst>
          <pc:docMk/>
          <pc:sldMk cId="3563804525" sldId="258"/>
        </pc:sldMkLst>
      </pc:sldChg>
      <pc:sldChg chg="ord">
        <pc:chgData name="Langerová Klára" userId="1e9f9666-9909-47e0-91de-7aed4c32772c" providerId="ADAL" clId="{616AC6CD-5C87-4159-ACD1-684B7AFD6924}" dt="2023-12-12T09:35:16.742" v="6"/>
        <pc:sldMkLst>
          <pc:docMk/>
          <pc:sldMk cId="2742112199" sldId="265"/>
        </pc:sldMkLst>
      </pc:sldChg>
      <pc:sldChg chg="ord">
        <pc:chgData name="Langerová Klára" userId="1e9f9666-9909-47e0-91de-7aed4c32772c" providerId="ADAL" clId="{616AC6CD-5C87-4159-ACD1-684B7AFD6924}" dt="2023-12-12T09:35:12.209" v="4"/>
        <pc:sldMkLst>
          <pc:docMk/>
          <pc:sldMk cId="1597541419" sldId="266"/>
        </pc:sldMkLst>
      </pc:sldChg>
      <pc:sldChg chg="ord">
        <pc:chgData name="Langerová Klára" userId="1e9f9666-9909-47e0-91de-7aed4c32772c" providerId="ADAL" clId="{616AC6CD-5C87-4159-ACD1-684B7AFD6924}" dt="2023-12-12T09:35:27.020" v="8"/>
        <pc:sldMkLst>
          <pc:docMk/>
          <pc:sldMk cId="2217317475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83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19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360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253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52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16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29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356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89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39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3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78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07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07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54D-E7DC-4207-9CEF-EDBBD1BD9C6D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E5C-9C00-4329-BF70-AAC9E5F03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15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  <a:latin typeface="Verdana" panose="020B0604030504040204" pitchFamily="34" charset="0"/>
              </a:defRPr>
            </a:lvl1pPr>
          </a:lstStyle>
          <a:p>
            <a:fld id="{8DD6354D-E7DC-4207-9CEF-EDBBD1BD9C6D}" type="datetimeFigureOut">
              <a:rPr lang="cs-CZ" smtClean="0"/>
              <a:pPr/>
              <a:t>11.12.2023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  <a:latin typeface="Verdana" panose="020B060403050404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9C353E5C-9C00-4329-BF70-AAC9E5F0357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8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Verdana" panose="020B060403050404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25A0B-F6F5-3469-6C0B-83FE14AE8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Profese </a:t>
            </a:r>
            <a:r>
              <a:rPr lang="cs-CZ" dirty="0" err="1"/>
              <a:t>transferář</a:t>
            </a:r>
            <a:br>
              <a:rPr lang="cs-CZ" dirty="0"/>
            </a:br>
            <a:r>
              <a:rPr lang="cs-CZ" sz="2800" dirty="0"/>
              <a:t>kvalifikační profesní vzdělávání Transfera.cz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13533F-A84F-3FF4-0E57-C5632269A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Plán školení</a:t>
            </a:r>
          </a:p>
          <a:p>
            <a:r>
              <a:rPr lang="cs-CZ" sz="1600" dirty="0"/>
              <a:t>Realizace od 1.9.2024</a:t>
            </a:r>
          </a:p>
        </p:txBody>
      </p:sp>
    </p:spTree>
    <p:extLst>
      <p:ext uri="{BB962C8B-B14F-4D97-AF65-F5344CB8AC3E}">
        <p14:creationId xmlns:p14="http://schemas.microsoft.com/office/powerpoint/2010/main" val="154350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769D8-DB59-BAF8-4F5E-463DE159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Zkoušky a osvědčení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12240F-D74B-666A-EFD2-2AA2C2E16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Zkoušky</a:t>
            </a:r>
          </a:p>
          <a:p>
            <a:r>
              <a:rPr lang="cs-CZ" dirty="0"/>
              <a:t>Písemný test + ústní pohovor/vyhodnocení kurzu (zisk 15 bodů)</a:t>
            </a:r>
          </a:p>
          <a:p>
            <a:r>
              <a:rPr lang="cs-CZ" dirty="0"/>
              <a:t>Organizuje Transfera.cz – komise </a:t>
            </a:r>
          </a:p>
          <a:p>
            <a:r>
              <a:rPr lang="cs-CZ" dirty="0"/>
              <a:t>Členové komise</a:t>
            </a:r>
          </a:p>
          <a:p>
            <a:pPr lvl="1"/>
            <a:r>
              <a:rPr lang="cs-CZ" dirty="0"/>
              <a:t>ředitelé TTO členů Transfery (zastupitelnost)</a:t>
            </a:r>
          </a:p>
          <a:p>
            <a:pPr lvl="1"/>
            <a:r>
              <a:rPr lang="cs-CZ" dirty="0" err="1"/>
              <a:t>Czechinvest</a:t>
            </a:r>
            <a:r>
              <a:rPr lang="cs-CZ" dirty="0"/>
              <a:t>, MPO/TAČR</a:t>
            </a:r>
          </a:p>
          <a:p>
            <a:pPr lvl="1"/>
            <a:r>
              <a:rPr lang="cs-CZ" dirty="0"/>
              <a:t>Investoři, lidi z průmyslu</a:t>
            </a:r>
          </a:p>
          <a:p>
            <a:pPr marL="0" indent="0">
              <a:buNone/>
            </a:pPr>
            <a:r>
              <a:rPr lang="cs-CZ" b="1" dirty="0"/>
              <a:t>Osvědčení</a:t>
            </a:r>
          </a:p>
          <a:p>
            <a:r>
              <a:rPr lang="cs-CZ" dirty="0"/>
              <a:t>Pouze osvědčení pro účastníky o absolvování kurzu</a:t>
            </a:r>
          </a:p>
          <a:p>
            <a:r>
              <a:rPr lang="cs-CZ" dirty="0"/>
              <a:t>Vydává spolek Transfera.cz</a:t>
            </a:r>
          </a:p>
          <a:p>
            <a:r>
              <a:rPr lang="cs-CZ" dirty="0"/>
              <a:t>V budoucnu nechat program oficiálně certifikovat, </a:t>
            </a:r>
            <a:br>
              <a:rPr lang="cs-CZ" dirty="0"/>
            </a:br>
            <a:r>
              <a:rPr lang="cs-CZ" dirty="0"/>
              <a:t>nutno promyslet zvýhodněnou certifikaci pro absolventy předchozích běhů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0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D522F-6096-2769-6C81-476BD598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F88F6F-B368-87E0-0892-276CFA6EC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40015" cy="34163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Dohodnout se na obsahu školení programu Profese </a:t>
            </a:r>
            <a:r>
              <a:rPr lang="cs-CZ" dirty="0" err="1"/>
              <a:t>transferář</a:t>
            </a:r>
            <a:r>
              <a:rPr lang="cs-CZ" dirty="0"/>
              <a:t>, příp. </a:t>
            </a:r>
            <a:r>
              <a:rPr lang="cs-CZ" dirty="0" err="1"/>
              <a:t>Transferář</a:t>
            </a:r>
            <a:r>
              <a:rPr lang="cs-CZ" dirty="0"/>
              <a:t> junior</a:t>
            </a:r>
          </a:p>
          <a:p>
            <a:r>
              <a:rPr lang="cs-CZ" dirty="0"/>
              <a:t>Dohodnout seznam školitelů a témat, které budou školit (kdo co bude chtít reálně školit)</a:t>
            </a:r>
          </a:p>
          <a:p>
            <a:r>
              <a:rPr lang="cs-CZ" dirty="0"/>
              <a:t>Navrhnout podpůrné týmy v Praze a Brně</a:t>
            </a:r>
          </a:p>
          <a:p>
            <a:r>
              <a:rPr lang="cs-CZ" dirty="0"/>
              <a:t>Připravit šablony a podklady (sylaby, prezentace, testy)</a:t>
            </a:r>
          </a:p>
          <a:p>
            <a:r>
              <a:rPr lang="cs-CZ" dirty="0"/>
              <a:t>Připravit obsah webu na Transfera.cz (program, témata, školitelé, registrace atp.) </a:t>
            </a:r>
          </a:p>
          <a:p>
            <a:r>
              <a:rPr lang="cs-CZ" dirty="0"/>
              <a:t>Připravit PR a </a:t>
            </a:r>
            <a:r>
              <a:rPr lang="cs-CZ" dirty="0" err="1"/>
              <a:t>Mkt</a:t>
            </a:r>
            <a:r>
              <a:rPr lang="cs-CZ" dirty="0"/>
              <a:t> komunikační plán</a:t>
            </a:r>
          </a:p>
          <a:p>
            <a:r>
              <a:rPr lang="cs-CZ" dirty="0"/>
              <a:t>Spustit pilotní běh v lednu 2024</a:t>
            </a:r>
          </a:p>
          <a:p>
            <a:r>
              <a:rPr lang="cs-CZ"/>
              <a:t>1-2 </a:t>
            </a:r>
            <a:r>
              <a:rPr lang="cs-CZ" dirty="0"/>
              <a:t>roky testovat a zvážit akreditace, navazující kurz Senior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270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EC3D7-2AA6-9CFB-AD25-8188E050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69E38D-5B1B-F122-63DA-6AED1296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ASTP</a:t>
            </a:r>
            <a:r>
              <a:rPr lang="cs-CZ" dirty="0"/>
              <a:t> – proces, hodnocení</a:t>
            </a:r>
          </a:p>
          <a:p>
            <a:r>
              <a:rPr lang="cs-CZ" b="1" dirty="0" err="1"/>
              <a:t>EuKTS</a:t>
            </a:r>
            <a:r>
              <a:rPr lang="cs-CZ" dirty="0"/>
              <a:t> – proces, moduly, hodnocení</a:t>
            </a:r>
          </a:p>
          <a:p>
            <a:r>
              <a:rPr lang="cs-CZ" b="1" dirty="0"/>
              <a:t>ALEVIA</a:t>
            </a:r>
            <a:r>
              <a:rPr lang="cs-CZ" dirty="0"/>
              <a:t> – model školení, školitelé, nabídka prostoru</a:t>
            </a:r>
          </a:p>
          <a:p>
            <a:r>
              <a:rPr lang="cs-CZ" b="1" dirty="0"/>
              <a:t>TUL</a:t>
            </a:r>
            <a:r>
              <a:rPr lang="cs-CZ" dirty="0"/>
              <a:t> - projekt</a:t>
            </a:r>
          </a:p>
          <a:p>
            <a:r>
              <a:rPr lang="cs-CZ" b="1" dirty="0"/>
              <a:t>UK</a:t>
            </a:r>
            <a:r>
              <a:rPr lang="cs-CZ" dirty="0"/>
              <a:t> – výuka TZT</a:t>
            </a:r>
          </a:p>
          <a:p>
            <a:r>
              <a:rPr lang="cs-CZ" b="1" dirty="0"/>
              <a:t>MUNI</a:t>
            </a:r>
            <a:r>
              <a:rPr lang="cs-CZ" dirty="0"/>
              <a:t> – kurzy a školení TZT</a:t>
            </a:r>
          </a:p>
          <a:p>
            <a:r>
              <a:rPr lang="cs-CZ" b="1" dirty="0"/>
              <a:t>SSČ AV ČR</a:t>
            </a:r>
            <a:r>
              <a:rPr lang="cs-CZ" dirty="0"/>
              <a:t> – model půlročního kurzu TZT se zkouškou a osvědčením</a:t>
            </a:r>
          </a:p>
        </p:txBody>
      </p:sp>
    </p:spTree>
    <p:extLst>
      <p:ext uri="{BB962C8B-B14F-4D97-AF65-F5344CB8AC3E}">
        <p14:creationId xmlns:p14="http://schemas.microsoft.com/office/powerpoint/2010/main" val="356380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92A91D-2E62-E33B-8B1B-D84D2F47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Pro koho?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574654-F930-C023-737A-1A4508448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 lnSpcReduction="10000"/>
          </a:bodyPr>
          <a:lstStyle/>
          <a:p>
            <a:pPr marL="0" lvl="0" indent="0"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Profese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transferář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Zaměstnanci výzkumných institucí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Pracovníci kanceláří TTO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Pracovníci administrativy a vedení institucí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Zaměstnanci průmyslových podniků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zájemci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Transferář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junior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Studenti (jiný koncept programu)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nulovou či min. znalostí TZT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zájmem a/nebo potřebou znalosti TZT 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svou praxi a profesi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zvýhodněná cena, úprava náplně modulů, </a:t>
            </a:r>
            <a:b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další diskuzi…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239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6D698-A543-406B-B289-0B581FD9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3FD682-D8B0-CD71-F2C5-88FE0D765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06003" cy="3416300"/>
          </a:xfrm>
        </p:spPr>
        <p:txBody>
          <a:bodyPr/>
          <a:lstStyle/>
          <a:p>
            <a:r>
              <a:rPr lang="cs-CZ" dirty="0"/>
              <a:t>Obsahově jednotné a profesní komunitou standardizované penzum znalostí</a:t>
            </a:r>
          </a:p>
          <a:p>
            <a:r>
              <a:rPr lang="cs-CZ" dirty="0"/>
              <a:t>Garantovaná shodná kvalita napříč ČR</a:t>
            </a:r>
          </a:p>
          <a:p>
            <a:r>
              <a:rPr lang="cs-CZ" dirty="0"/>
              <a:t>Výuka českých specifik TZT (legislativa, kultura, </a:t>
            </a:r>
            <a:r>
              <a:rPr lang="cs-CZ" dirty="0" err="1"/>
              <a:t>fin</a:t>
            </a:r>
            <a:r>
              <a:rPr lang="cs-CZ" dirty="0"/>
              <a:t>. nástroje)</a:t>
            </a:r>
          </a:p>
          <a:p>
            <a:r>
              <a:rPr lang="cs-CZ" dirty="0"/>
              <a:t>Akceptace znalostí zaměstnavateli v ČR</a:t>
            </a:r>
          </a:p>
          <a:p>
            <a:r>
              <a:rPr lang="cs-CZ" dirty="0"/>
              <a:t>Základ pro další studium TZT (např. ASTP, další kurzy)</a:t>
            </a:r>
          </a:p>
          <a:p>
            <a:r>
              <a:rPr lang="cs-CZ" dirty="0"/>
              <a:t>Podklad pro standardizaci profese „Manažer transferu znalostí a technologií“ při MŠMT, MPSV aj.</a:t>
            </a:r>
          </a:p>
        </p:txBody>
      </p:sp>
    </p:spTree>
    <p:extLst>
      <p:ext uri="{BB962C8B-B14F-4D97-AF65-F5344CB8AC3E}">
        <p14:creationId xmlns:p14="http://schemas.microsoft.com/office/powerpoint/2010/main" val="23551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DD07C-A013-313E-DBBC-9422F55C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Školitelé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038952C-E962-4417-275A-1718B5C45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51844"/>
              </p:ext>
            </p:extLst>
          </p:nvPr>
        </p:nvGraphicFramePr>
        <p:xfrm>
          <a:off x="721836" y="2574067"/>
          <a:ext cx="2859564" cy="32788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859564">
                  <a:extLst>
                    <a:ext uri="{9D8B030D-6E8A-4147-A177-3AD203B41FA5}">
                      <a16:colId xmlns:a16="http://schemas.microsoft.com/office/drawing/2014/main" val="1699577296"/>
                    </a:ext>
                  </a:extLst>
                </a:gridCol>
              </a:tblGrid>
              <a:tr h="2791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</a:rPr>
                        <a:t>INSTITUCE (příklady)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2389182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TTO MUNI 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4164272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TTO VŠB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1843423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SSČ CETTAV 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7763649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VTP UPOL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912942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TTO JČU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9125456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 err="1">
                          <a:effectLst/>
                          <a:latin typeface="Verdana" panose="020B0604030504040204" pitchFamily="34" charset="0"/>
                        </a:rPr>
                        <a:t>HarberIP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225306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TTO FZU AV ČR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5612466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TTO UK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588518"/>
                  </a:ext>
                </a:extLst>
              </a:tr>
              <a:tr h="294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ALEVIA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3148812"/>
                  </a:ext>
                </a:extLst>
              </a:tr>
              <a:tr h="312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INOSFÉRA, IOCB Tech, i&amp;i Prague, UPV, investoři.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73630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02650DF-FEE2-B102-82FD-3E50B4EA4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0302"/>
              </p:ext>
            </p:extLst>
          </p:nvPr>
        </p:nvGraphicFramePr>
        <p:xfrm>
          <a:off x="4299284" y="2589422"/>
          <a:ext cx="3012975" cy="3263503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3012975">
                  <a:extLst>
                    <a:ext uri="{9D8B030D-6E8A-4147-A177-3AD203B41FA5}">
                      <a16:colId xmlns:a16="http://schemas.microsoft.com/office/drawing/2014/main" val="4141545778"/>
                    </a:ext>
                  </a:extLst>
                </a:gridCol>
              </a:tblGrid>
              <a:tr h="3311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</a:rPr>
                        <a:t>LEKTOŘI (příklady)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3352028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R. </a:t>
                      </a:r>
                      <a:r>
                        <a:rPr lang="cs-CZ" sz="1100" b="0" dirty="0" err="1">
                          <a:effectLst/>
                        </a:rPr>
                        <a:t>Bízková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8513998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M. </a:t>
                      </a:r>
                      <a:r>
                        <a:rPr lang="cs-CZ" sz="1100" b="0" dirty="0" err="1">
                          <a:effectLst/>
                        </a:rPr>
                        <a:t>Kliman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3066865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K. Zuska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917102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A. </a:t>
                      </a:r>
                      <a:r>
                        <a:rPr lang="cs-CZ" sz="1100" b="0" dirty="0" err="1">
                          <a:effectLst/>
                        </a:rPr>
                        <a:t>Hroncová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4929195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M. Fusek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5054844"/>
                  </a:ext>
                </a:extLst>
              </a:tr>
              <a:tr h="2631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E. Janouškovcová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1549194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P. </a:t>
                      </a: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Suchomel</a:t>
                      </a:r>
                      <a:endParaRPr lang="cs-CZ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3995527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J. Zahrádka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7710240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M. Pazour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302964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M. Rychlík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310495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</a:rPr>
                        <a:t>A. Vlk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6756792"/>
                  </a:ext>
                </a:extLst>
              </a:tr>
              <a:tr h="24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Urban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3428719"/>
                  </a:ext>
                </a:extLst>
              </a:tr>
            </a:tbl>
          </a:graphicData>
        </a:graphic>
      </p:graphicFrame>
      <p:sp>
        <p:nvSpPr>
          <p:cNvPr id="11" name="Obdélník 10">
            <a:extLst>
              <a:ext uri="{FF2B5EF4-FFF2-40B4-BE49-F238E27FC236}">
                <a16:creationId xmlns:a16="http://schemas.microsoft.com/office/drawing/2014/main" id="{487F8818-A53E-EDC2-E9A0-0F4814CFE374}"/>
              </a:ext>
            </a:extLst>
          </p:cNvPr>
          <p:cNvSpPr/>
          <p:nvPr/>
        </p:nvSpPr>
        <p:spPr>
          <a:xfrm>
            <a:off x="8229600" y="2574067"/>
            <a:ext cx="3450210" cy="3278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600" b="1" dirty="0">
                <a:latin typeface="Verdana" panose="020B0604030504040204" pitchFamily="34" charset="0"/>
              </a:rPr>
              <a:t>Požadavky</a:t>
            </a:r>
            <a:r>
              <a:rPr lang="cs-CZ" sz="1600" dirty="0">
                <a:latin typeface="Verdana" panose="020B0604030504040204" pitchFamily="34" charset="0"/>
              </a:rPr>
              <a:t>:</a:t>
            </a:r>
          </a:p>
          <a:p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prokazatelné zkušenosti a znalosti v oboru s daným tématem 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min. praxe &gt; 5 let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Sylaby a prezentace dle šablony a </a:t>
            </a:r>
            <a:r>
              <a:rPr lang="cs-CZ" sz="1600" dirty="0" err="1">
                <a:latin typeface="Verdana" panose="020B0604030504040204" pitchFamily="34" charset="0"/>
              </a:rPr>
              <a:t>brandu</a:t>
            </a:r>
            <a:r>
              <a:rPr lang="cs-CZ" sz="1600" dirty="0">
                <a:latin typeface="Verdana" panose="020B0604030504040204" pitchFamily="34" charset="0"/>
              </a:rPr>
              <a:t> Transfery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Interaktivní prezentace </a:t>
            </a:r>
            <a:br>
              <a:rPr lang="cs-CZ" sz="1600" dirty="0">
                <a:latin typeface="Verdana" panose="020B0604030504040204" pitchFamily="34" charset="0"/>
              </a:rPr>
            </a:br>
            <a:r>
              <a:rPr lang="cs-CZ" sz="1600" dirty="0">
                <a:latin typeface="Verdana" panose="020B0604030504040204" pitchFamily="34" charset="0"/>
              </a:rPr>
              <a:t>vč. úkolů</a:t>
            </a:r>
          </a:p>
          <a:p>
            <a:pPr algn="ctr"/>
            <a:endParaRPr lang="cs-CZ" dirty="0">
              <a:latin typeface="Verdana" panose="020B060403050404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7C3A5CC-E2FC-FABD-4ABB-60DB73EE5555}"/>
              </a:ext>
            </a:extLst>
          </p:cNvPr>
          <p:cNvSpPr txBox="1"/>
          <p:nvPr/>
        </p:nvSpPr>
        <p:spPr>
          <a:xfrm>
            <a:off x="721836" y="6108569"/>
            <a:ext cx="659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 další, prostor pro diskuzi.</a:t>
            </a:r>
          </a:p>
        </p:txBody>
      </p:sp>
    </p:spTree>
    <p:extLst>
      <p:ext uri="{BB962C8B-B14F-4D97-AF65-F5344CB8AC3E}">
        <p14:creationId xmlns:p14="http://schemas.microsoft.com/office/powerpoint/2010/main" val="140967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0D9B8-A024-3253-CA7A-108FBE21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Školená témata/program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10D7B0B-DA33-E3AD-62EA-01FE1D54A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13223"/>
              </p:ext>
            </p:extLst>
          </p:nvPr>
        </p:nvGraphicFramePr>
        <p:xfrm>
          <a:off x="789776" y="2716685"/>
          <a:ext cx="5771446" cy="390493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771446">
                  <a:extLst>
                    <a:ext uri="{9D8B030D-6E8A-4147-A177-3AD203B41FA5}">
                      <a16:colId xmlns:a16="http://schemas.microsoft.com/office/drawing/2014/main" val="3230317296"/>
                    </a:ext>
                  </a:extLst>
                </a:gridCol>
              </a:tblGrid>
              <a:tr h="390493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1. Úvod do/základy TZT</a:t>
                      </a:r>
                    </a:p>
                  </a:txBody>
                  <a:tcPr marL="113647" marR="11364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858972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2. Veřejná podpora a zakázky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37447529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3. </a:t>
                      </a: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Právní minimum </a:t>
                      </a:r>
                      <a:r>
                        <a:rPr lang="cs-CZ" sz="16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VaV</a:t>
                      </a: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 TZT</a:t>
                      </a:r>
                      <a:endParaRPr lang="cs-CZ" sz="16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1446425888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4. Duševní vlastnictví a jeho ochrana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1264568198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5. Identifikace a hodnocení potenciálu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1993878871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6. Business Development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1013402919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7. Marketing a propagace 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920680545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8. Základy řízení projektů 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716327023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</a:rPr>
                        <a:t>9. Financování, fundraising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2490787241"/>
                  </a:ext>
                </a:extLst>
              </a:tr>
              <a:tr h="3904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Další témata, prostor pro diskuzi…</a:t>
                      </a:r>
                    </a:p>
                  </a:txBody>
                  <a:tcPr marL="113647" marR="113647" marT="0" marB="0" anchor="ctr"/>
                </a:tc>
                <a:extLst>
                  <a:ext uri="{0D108BD9-81ED-4DB2-BD59-A6C34878D82A}">
                    <a16:rowId xmlns:a16="http://schemas.microsoft.com/office/drawing/2014/main" val="289541471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8E661283-EA5F-0EF8-43D2-237B6F47B55E}"/>
              </a:ext>
            </a:extLst>
          </p:cNvPr>
          <p:cNvSpPr/>
          <p:nvPr/>
        </p:nvSpPr>
        <p:spPr>
          <a:xfrm>
            <a:off x="7626285" y="2716685"/>
            <a:ext cx="4006391" cy="3904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b="1" dirty="0">
                <a:latin typeface="Verdana" panose="020B0604030504040204" pitchFamily="34" charset="0"/>
              </a:rPr>
              <a:t>Požadavky:</a:t>
            </a:r>
            <a:br>
              <a:rPr lang="cs-CZ" b="1" dirty="0">
                <a:latin typeface="Verdana" panose="020B0604030504040204" pitchFamily="34" charset="0"/>
              </a:rPr>
            </a:br>
            <a:endParaRPr lang="cs-CZ" b="1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Sylaby a prezentace dle šablon, osnov a </a:t>
            </a:r>
            <a:r>
              <a:rPr lang="cs-CZ" sz="1600" dirty="0" err="1">
                <a:latin typeface="Verdana" panose="020B0604030504040204" pitchFamily="34" charset="0"/>
              </a:rPr>
              <a:t>brandu</a:t>
            </a:r>
            <a:r>
              <a:rPr lang="cs-CZ" sz="1600" dirty="0">
                <a:latin typeface="Verdana" panose="020B0604030504040204" pitchFamily="34" charset="0"/>
              </a:rPr>
              <a:t> Transfery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Interaktivní, zážitkové </a:t>
            </a:r>
            <a:br>
              <a:rPr lang="cs-CZ" sz="1600" dirty="0">
                <a:latin typeface="Verdana" panose="020B0604030504040204" pitchFamily="34" charset="0"/>
              </a:rPr>
            </a:br>
            <a:r>
              <a:rPr lang="cs-CZ" sz="1600" dirty="0">
                <a:latin typeface="Verdana" panose="020B0604030504040204" pitchFamily="34" charset="0"/>
              </a:rPr>
              <a:t>vč. </a:t>
            </a:r>
            <a:r>
              <a:rPr lang="cs-CZ" sz="1600" dirty="0" err="1">
                <a:latin typeface="Verdana" panose="020B0604030504040204" pitchFamily="34" charset="0"/>
              </a:rPr>
              <a:t>prac</a:t>
            </a:r>
            <a:r>
              <a:rPr lang="cs-CZ" sz="1600" dirty="0">
                <a:latin typeface="Verdana" panose="020B0604030504040204" pitchFamily="34" charset="0"/>
              </a:rPr>
              <a:t>. skupin a úkolů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1 téma = 1 výuk. den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1 – 3 školitelé/den</a:t>
            </a:r>
            <a:br>
              <a:rPr lang="cs-CZ" sz="1600" dirty="0">
                <a:latin typeface="Verdana" panose="020B0604030504040204" pitchFamily="34" charset="0"/>
              </a:rPr>
            </a:br>
            <a:endParaRPr lang="cs-CZ" sz="1600" dirty="0">
              <a:latin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Zakončení závěrečným testem</a:t>
            </a:r>
          </a:p>
          <a:p>
            <a:pPr algn="ctr"/>
            <a:endParaRPr lang="cs-CZ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1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43771-4C0C-A2F9-87E3-413C03EA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a průběh školení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C4572F-D518-DD0C-89EE-2F963B392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603500"/>
            <a:ext cx="3303925" cy="34163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Město Praha nebo Brno</a:t>
            </a:r>
          </a:p>
          <a:p>
            <a:r>
              <a:rPr lang="pl-PL" b="1" dirty="0">
                <a:solidFill>
                  <a:schemeClr val="accent1"/>
                </a:solidFill>
              </a:rPr>
              <a:t>72 hod/1 rok</a:t>
            </a:r>
            <a:r>
              <a:rPr lang="pl-PL" dirty="0"/>
              <a:t>; </a:t>
            </a:r>
            <a:br>
              <a:rPr lang="pl-PL" dirty="0"/>
            </a:br>
            <a:r>
              <a:rPr lang="pl-PL" dirty="0"/>
              <a:t>1 den v měsíci, </a:t>
            </a:r>
            <a:br>
              <a:rPr lang="pl-PL" dirty="0"/>
            </a:br>
            <a:r>
              <a:rPr lang="pl-PL" dirty="0"/>
              <a:t>9 modulů</a:t>
            </a:r>
          </a:p>
          <a:p>
            <a:r>
              <a:rPr lang="pl-PL" dirty="0"/>
              <a:t>Další běhy možno uskutečnit paralelně </a:t>
            </a:r>
            <a:br>
              <a:rPr lang="pl-PL" dirty="0"/>
            </a:br>
            <a:r>
              <a:rPr lang="pl-PL" dirty="0"/>
              <a:t>v obou městech</a:t>
            </a:r>
            <a:br>
              <a:rPr lang="pl-PL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6FC99E-4271-351C-F62A-5D364CC5D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967" y="2510473"/>
            <a:ext cx="6463983" cy="4055000"/>
          </a:xfrm>
          <a:prstGeom prst="rect">
            <a:avLst/>
          </a:prstGeom>
          <a:noFill/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3D8CE394-6CA4-96BA-55A2-3D0ABC084485}"/>
              </a:ext>
            </a:extLst>
          </p:cNvPr>
          <p:cNvSpPr/>
          <p:nvPr/>
        </p:nvSpPr>
        <p:spPr>
          <a:xfrm>
            <a:off x="6476999" y="3771899"/>
            <a:ext cx="800493" cy="5048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Praha</a:t>
            </a:r>
            <a:endParaRPr lang="cs-CZ" sz="1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34D15938-E1AB-E395-8B03-25AAC8BC42B0}"/>
              </a:ext>
            </a:extLst>
          </p:cNvPr>
          <p:cNvSpPr/>
          <p:nvPr/>
        </p:nvSpPr>
        <p:spPr>
          <a:xfrm>
            <a:off x="8915399" y="5038724"/>
            <a:ext cx="699941" cy="5048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9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Brno</a:t>
            </a:r>
            <a:endParaRPr lang="cs-CZ" sz="1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7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07F03-D7CE-B994-97A6-B2753262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stránka projektu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945E6F5-98D9-2405-E12D-9A480D14B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5574"/>
              </p:ext>
            </p:extLst>
          </p:nvPr>
        </p:nvGraphicFramePr>
        <p:xfrm>
          <a:off x="558800" y="2489200"/>
          <a:ext cx="5879707" cy="3648216"/>
        </p:xfrm>
        <a:graphic>
          <a:graphicData uri="http://schemas.openxmlformats.org/drawingml/2006/table">
            <a:tbl>
              <a:tblPr/>
              <a:tblGrid>
                <a:gridCol w="4084849">
                  <a:extLst>
                    <a:ext uri="{9D8B030D-6E8A-4147-A177-3AD203B41FA5}">
                      <a16:colId xmlns:a16="http://schemas.microsoft.com/office/drawing/2014/main" val="3367115729"/>
                    </a:ext>
                  </a:extLst>
                </a:gridCol>
                <a:gridCol w="1794858">
                  <a:extLst>
                    <a:ext uri="{9D8B030D-6E8A-4147-A177-3AD203B41FA5}">
                      <a16:colId xmlns:a16="http://schemas.microsoft.com/office/drawing/2014/main" val="899816676"/>
                    </a:ext>
                  </a:extLst>
                </a:gridCol>
              </a:tblGrid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1 modul v 1 městě (1 den)/15 účastníků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707954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školitel (vč. dopravy)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722047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provoz (občerstvení, tisk, pronájem)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877004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Režie - koordinátor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902210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Marže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60938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740432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367224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na 1 kurz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633163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na 9 modulů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957562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 koordinátora za 9 modulů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252419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PR/MKT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509718"/>
                  </a:ext>
                </a:extLst>
              </a:tr>
              <a:tr h="30401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795 000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655854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158A914-9EF0-9E64-ED88-B27D9A3E8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88040"/>
              </p:ext>
            </p:extLst>
          </p:nvPr>
        </p:nvGraphicFramePr>
        <p:xfrm>
          <a:off x="7022969" y="2489200"/>
          <a:ext cx="4701671" cy="2155764"/>
        </p:xfrm>
        <a:graphic>
          <a:graphicData uri="http://schemas.openxmlformats.org/drawingml/2006/table">
            <a:tbl>
              <a:tblPr/>
              <a:tblGrid>
                <a:gridCol w="2764881">
                  <a:extLst>
                    <a:ext uri="{9D8B030D-6E8A-4147-A177-3AD203B41FA5}">
                      <a16:colId xmlns:a16="http://schemas.microsoft.com/office/drawing/2014/main" val="3237774425"/>
                    </a:ext>
                  </a:extLst>
                </a:gridCol>
                <a:gridCol w="1936790">
                  <a:extLst>
                    <a:ext uri="{9D8B030D-6E8A-4147-A177-3AD203B41FA5}">
                      <a16:colId xmlns:a16="http://schemas.microsoft.com/office/drawing/2014/main" val="2200285953"/>
                    </a:ext>
                  </a:extLst>
                </a:gridCol>
              </a:tblGrid>
              <a:tr h="35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Cena kurzu pro 1 účastníka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(15 účastníků)</a:t>
                      </a:r>
                      <a:endParaRPr lang="cs-CZ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315437"/>
                  </a:ext>
                </a:extLst>
              </a:tr>
              <a:tr h="35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kurzu / počet účastníků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53 000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693116"/>
                  </a:ext>
                </a:extLst>
              </a:tr>
              <a:tr h="359294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591351"/>
                  </a:ext>
                </a:extLst>
              </a:tr>
              <a:tr h="35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Výnos pro Transferu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048650"/>
                  </a:ext>
                </a:extLst>
              </a:tr>
              <a:tr h="3592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Výnos z ceny kurzu celkem ročně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90 000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54589"/>
                  </a:ext>
                </a:extLst>
              </a:tr>
              <a:tr h="359294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725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11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84D2C-9E25-0F69-7A82-D83A751E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Realizační tým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95E50-588B-25FE-FAF8-44E730AA6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24856" cy="3416300"/>
          </a:xfrm>
        </p:spPr>
        <p:txBody>
          <a:bodyPr/>
          <a:lstStyle/>
          <a:p>
            <a:r>
              <a:rPr lang="cs-CZ" b="1" dirty="0"/>
              <a:t>Koordinátor(</a:t>
            </a:r>
            <a:r>
              <a:rPr lang="cs-CZ" b="1" dirty="0" err="1"/>
              <a:t>ka</a:t>
            </a:r>
            <a:r>
              <a:rPr lang="cs-CZ" b="1" dirty="0"/>
              <a:t>) školení </a:t>
            </a:r>
            <a:br>
              <a:rPr lang="cs-CZ" b="1" dirty="0"/>
            </a:br>
            <a:r>
              <a:rPr lang="cs-CZ" dirty="0"/>
              <a:t>(min. 0,5 úvazek; příprava a organizování školení a komise)</a:t>
            </a:r>
          </a:p>
          <a:p>
            <a:r>
              <a:rPr lang="cs-CZ" b="1" dirty="0"/>
              <a:t>Podpůrný tým </a:t>
            </a:r>
            <a:r>
              <a:rPr lang="cs-CZ" b="1" dirty="0" err="1"/>
              <a:t>Transfera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Transfera</a:t>
            </a:r>
            <a:r>
              <a:rPr lang="cs-CZ" dirty="0"/>
              <a:t> + CETTAV – support koordinátorovi (metodická, dojednávání lektorů/účastníků, asistence při školení a komisi)</a:t>
            </a:r>
          </a:p>
          <a:p>
            <a:r>
              <a:rPr lang="cs-CZ" b="1" dirty="0"/>
              <a:t>Skupina Profese </a:t>
            </a:r>
            <a:r>
              <a:rPr lang="cs-CZ" b="1" dirty="0" err="1"/>
              <a:t>transferář</a:t>
            </a:r>
            <a:r>
              <a:rPr lang="cs-CZ" b="1" dirty="0"/>
              <a:t> </a:t>
            </a:r>
            <a:br>
              <a:rPr lang="cs-CZ" dirty="0"/>
            </a:br>
            <a:r>
              <a:rPr lang="cs-CZ" dirty="0"/>
              <a:t>web, PR, ekonomika, školitelé, komise</a:t>
            </a:r>
          </a:p>
        </p:txBody>
      </p:sp>
    </p:spTree>
    <p:extLst>
      <p:ext uri="{BB962C8B-B14F-4D97-AF65-F5344CB8AC3E}">
        <p14:creationId xmlns:p14="http://schemas.microsoft.com/office/powerpoint/2010/main" val="221731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BFC2E-3DEF-9C5D-7665-01B40C0C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Informace, registrace, 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BC925-4C28-0578-8D9A-8926A5905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webu spolku Transfera.cz – samostatná sekce</a:t>
            </a:r>
          </a:p>
          <a:p>
            <a:r>
              <a:rPr lang="cs-CZ" dirty="0"/>
              <a:t>Profily školících institucí a školitelů</a:t>
            </a:r>
          </a:p>
          <a:p>
            <a:r>
              <a:rPr lang="cs-CZ" dirty="0"/>
              <a:t>Kalendář kurzů</a:t>
            </a:r>
          </a:p>
          <a:p>
            <a:r>
              <a:rPr lang="cs-CZ" dirty="0"/>
              <a:t>Programy a témata kurzů + podmínky</a:t>
            </a:r>
          </a:p>
          <a:p>
            <a:r>
              <a:rPr lang="cs-CZ" dirty="0"/>
              <a:t>Registrační formulář</a:t>
            </a:r>
          </a:p>
          <a:p>
            <a:r>
              <a:rPr lang="cs-CZ" dirty="0"/>
              <a:t>PR a marketingová podpora, komunikační podpora</a:t>
            </a:r>
          </a:p>
        </p:txBody>
      </p:sp>
    </p:spTree>
    <p:extLst>
      <p:ext uri="{BB962C8B-B14F-4D97-AF65-F5344CB8AC3E}">
        <p14:creationId xmlns:p14="http://schemas.microsoft.com/office/powerpoint/2010/main" val="1597541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BFEB3C81935A44924F8D3263661D42" ma:contentTypeVersion="4" ma:contentTypeDescription="Vytvoří nový dokument" ma:contentTypeScope="" ma:versionID="974eaafd9127a6fdfa6a8fed44e0fa42">
  <xsd:schema xmlns:xsd="http://www.w3.org/2001/XMLSchema" xmlns:xs="http://www.w3.org/2001/XMLSchema" xmlns:p="http://schemas.microsoft.com/office/2006/metadata/properties" xmlns:ns2="6a10dd5e-1c17-43a3-8775-652004cf0671" targetNamespace="http://schemas.microsoft.com/office/2006/metadata/properties" ma:root="true" ma:fieldsID="4384333b5555f55615d9116736263933" ns2:_="">
    <xsd:import namespace="6a10dd5e-1c17-43a3-8775-652004cf06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0dd5e-1c17-43a3-8775-652004cf06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742820-08B2-400E-B7EE-05B98421070E}">
  <ds:schemaRefs>
    <ds:schemaRef ds:uri="6a10dd5e-1c17-43a3-8775-652004cf06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E9024BE-46ED-4222-AC9F-B97A041148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5DE3D3-CBC2-4842-B80D-49B5C0D7DAB0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a10dd5e-1c17-43a3-8775-652004cf067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1300</TotalTime>
  <Words>800</Words>
  <Application>Microsoft Office PowerPoint</Application>
  <PresentationFormat>Širokoúhlá obrazovka</PresentationFormat>
  <Paragraphs>147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Verdana</vt:lpstr>
      <vt:lpstr>Wingdings 3</vt:lpstr>
      <vt:lpstr>Ion Boardroom</vt:lpstr>
      <vt:lpstr>Profese transferář kvalifikační profesní vzdělávání Transfera.cz</vt:lpstr>
      <vt:lpstr>Pro koho?</vt:lpstr>
      <vt:lpstr>PROČ?</vt:lpstr>
      <vt:lpstr>Školitelé</vt:lpstr>
      <vt:lpstr>Školená témata/program </vt:lpstr>
      <vt:lpstr>Místo a průběh školení</vt:lpstr>
      <vt:lpstr>Ekonomická stránka projektu</vt:lpstr>
      <vt:lpstr>Realizační tým</vt:lpstr>
      <vt:lpstr>Informace, registrace, marketing</vt:lpstr>
      <vt:lpstr>Zkoušky a osvědčení</vt:lpstr>
      <vt:lpstr>Další kroky</vt:lpstr>
      <vt:lpstr>Inspirace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Hruška Jakub</dc:creator>
  <cp:lastModifiedBy>Langerová Klára</cp:lastModifiedBy>
  <cp:revision>11</cp:revision>
  <dcterms:created xsi:type="dcterms:W3CDTF">2022-11-30T08:46:00Z</dcterms:created>
  <dcterms:modified xsi:type="dcterms:W3CDTF">2023-12-12T09:35:31Z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0x010100EDBFEB3C81935A44924F8D3263661D42</vt:lpwstr>
  </property>
</Properties>
</file>